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4"/>
  </p:sldMasterIdLst>
  <p:sldIdLst>
    <p:sldId id="256" r:id="rId5"/>
    <p:sldId id="265" r:id="rId6"/>
    <p:sldId id="266" r:id="rId7"/>
    <p:sldId id="267" r:id="rId8"/>
    <p:sldId id="257" r:id="rId9"/>
    <p:sldId id="258" r:id="rId10"/>
    <p:sldId id="259" r:id="rId11"/>
    <p:sldId id="268" r:id="rId12"/>
    <p:sldId id="260" r:id="rId13"/>
    <p:sldId id="261" r:id="rId14"/>
  </p:sldIdLst>
  <p:sldSz cx="9144000" cy="6858000" type="screen4x3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4704"/>
    <a:srgbClr val="00CC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38149-90EC-40B6-8CD6-817B38314DBC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39C22B8-9D86-4BCA-98D8-97CFB3820D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38149-90EC-40B6-8CD6-817B38314DBC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39C22B8-9D86-4BCA-98D8-97CFB3820D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38149-90EC-40B6-8CD6-817B38314DBC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39C22B8-9D86-4BCA-98D8-97CFB3820D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3038149-90EC-40B6-8CD6-817B38314DBC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22B8-9D86-4BCA-98D8-97CFB3820D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38149-90EC-40B6-8CD6-817B38314DBC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39C22B8-9D86-4BCA-98D8-97CFB3820D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38149-90EC-40B6-8CD6-817B38314DBC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39C22B8-9D86-4BCA-98D8-97CFB3820D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38149-90EC-40B6-8CD6-817B38314DBC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39C22B8-9D86-4BCA-98D8-97CFB3820D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39C22B8-9D86-4BCA-98D8-97CFB3820D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38149-90EC-40B6-8CD6-817B38314DBC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39C22B8-9D86-4BCA-98D8-97CFB3820D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3038149-90EC-40B6-8CD6-817B38314DBC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38149-90EC-40B6-8CD6-817B38314DBC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22B8-9D86-4BCA-98D8-97CFB3820D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39C22B8-9D86-4BCA-98D8-97CFB3820D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38149-90EC-40B6-8CD6-817B38314DBC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3038149-90EC-40B6-8CD6-817B38314DBC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39C22B8-9D86-4BCA-98D8-97CFB3820D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500306"/>
            <a:ext cx="8291264" cy="4150814"/>
          </a:xfrm>
        </p:spPr>
        <p:txBody>
          <a:bodyPr numCol="2">
            <a:normAutofit fontScale="25000" lnSpcReduction="20000"/>
          </a:bodyPr>
          <a:lstStyle/>
          <a:p>
            <a:pPr algn="ctr"/>
            <a:r>
              <a:rPr lang="ru-RU" sz="9600" b="0" dirty="0" smtClean="0">
                <a:solidFill>
                  <a:srgbClr val="0070C0"/>
                </a:solidFill>
                <a:latin typeface="Georgia" pitchFamily="18" charset="0"/>
                <a:cs typeface="Times New Roman" pitchFamily="18" charset="0"/>
              </a:rPr>
              <a:t>Внеурочная деятельность </a:t>
            </a:r>
          </a:p>
          <a:p>
            <a:r>
              <a:rPr lang="ru-RU" sz="6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7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образовательная деятельность, осуществляемая в формах, отличных от урочной, и направленная на достижение планируемых результатов освоения основной образовательной программы общего образования. </a:t>
            </a:r>
          </a:p>
          <a:p>
            <a:endParaRPr lang="ru-RU" sz="6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solidFill>
                <a:schemeClr val="tx1"/>
              </a:solidFill>
            </a:endParaRPr>
          </a:p>
          <a:p>
            <a:endParaRPr lang="ru-RU" sz="1800" dirty="0" smtClean="0">
              <a:solidFill>
                <a:schemeClr val="tx1"/>
              </a:solidFill>
            </a:endParaRPr>
          </a:p>
          <a:p>
            <a:endParaRPr lang="ru-RU" sz="1800" dirty="0" smtClean="0">
              <a:solidFill>
                <a:schemeClr val="tx1"/>
              </a:solidFill>
            </a:endParaRPr>
          </a:p>
          <a:p>
            <a:endParaRPr lang="ru-RU" sz="1800" dirty="0" smtClean="0">
              <a:solidFill>
                <a:schemeClr val="tx1"/>
              </a:solidFill>
            </a:endParaRPr>
          </a:p>
          <a:p>
            <a:endParaRPr lang="ru-RU" sz="1800" dirty="0" smtClean="0">
              <a:solidFill>
                <a:schemeClr val="tx1"/>
              </a:solidFill>
            </a:endParaRPr>
          </a:p>
          <a:p>
            <a:endParaRPr lang="ru-RU" sz="1800" dirty="0" smtClean="0">
              <a:solidFill>
                <a:schemeClr val="tx1"/>
              </a:solidFill>
            </a:endParaRPr>
          </a:p>
          <a:p>
            <a:pPr algn="ctr"/>
            <a:endParaRPr lang="ru-RU" sz="9600" i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9600" b="0" dirty="0" smtClean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дополнительное образование</a:t>
            </a:r>
            <a:r>
              <a:rPr lang="ru-RU" sz="7400" b="0" dirty="0" smtClean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 </a:t>
            </a:r>
          </a:p>
          <a:p>
            <a:r>
              <a:rPr lang="ru-RU" sz="7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вид образования, который направлен на всестороннее удовлетворение образовательных потребностей человека в интеллектуальном, духовно-нравственном, физическом и (или) профессиональном совершенствовании и не сопровождается повышением уровня образования</a:t>
            </a: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6400" dirty="0" smtClean="0">
              <a:solidFill>
                <a:schemeClr val="tx1"/>
              </a:solidFill>
            </a:endParaRPr>
          </a:p>
          <a:p>
            <a:endParaRPr lang="ru-RU" sz="5600" dirty="0" smtClean="0">
              <a:solidFill>
                <a:schemeClr val="tx1"/>
              </a:solidFill>
            </a:endParaRPr>
          </a:p>
          <a:p>
            <a:endParaRPr lang="ru-RU" sz="5600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endParaRPr lang="ru-RU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endParaRPr lang="ru-RU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endParaRPr lang="ru-RU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endParaRPr lang="ru-RU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endParaRPr lang="ru-RU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60649"/>
            <a:ext cx="8458200" cy="1525277"/>
          </a:xfrm>
        </p:spPr>
        <p:txBody>
          <a:bodyPr anchor="ctr">
            <a:normAutofit/>
          </a:bodyPr>
          <a:lstStyle/>
          <a:p>
            <a:pPr algn="ctr"/>
            <a:r>
              <a:rPr lang="ru-RU" sz="40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Отличия внеурочной деятельности </a:t>
            </a:r>
            <a:br>
              <a:rPr lang="ru-RU" sz="40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и дополнительного образования</a:t>
            </a:r>
            <a:endParaRPr lang="ru-RU" sz="4000" dirty="0"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Основные направления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752" y="1357298"/>
            <a:ext cx="4198240" cy="502403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b="1" u="sng" dirty="0" smtClean="0"/>
          </a:p>
          <a:p>
            <a:pPr marL="0" indent="0">
              <a:buNone/>
            </a:pPr>
            <a:r>
              <a:rPr lang="ru-RU" sz="2000" b="1" dirty="0" smtClean="0"/>
              <a:t>Внеурочная деятельность </a:t>
            </a:r>
            <a:r>
              <a:rPr lang="ru-RU" sz="2800" b="1" dirty="0" smtClean="0">
                <a:solidFill>
                  <a:srgbClr val="0070C0"/>
                </a:solidFill>
              </a:rPr>
              <a:t>НАПРАВЛЕНИЯ</a:t>
            </a:r>
            <a:r>
              <a:rPr lang="ru-RU" sz="2000" b="1" dirty="0" smtClean="0">
                <a:solidFill>
                  <a:srgbClr val="0070C0"/>
                </a:solidFill>
              </a:rPr>
              <a:t>:</a:t>
            </a:r>
          </a:p>
          <a:p>
            <a:pPr marL="0" indent="0">
              <a:buNone/>
            </a:pPr>
            <a:endParaRPr lang="ru-RU" sz="1600" b="1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b="1" dirty="0" smtClean="0"/>
              <a:t>Спортивно-оздоровительное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b="1" dirty="0" smtClean="0"/>
              <a:t>Духовно-нравственное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b="1" dirty="0" smtClean="0"/>
              <a:t>Социальное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b="1" dirty="0" err="1" smtClean="0"/>
              <a:t>Общеинтеллектуальное</a:t>
            </a:r>
            <a:endParaRPr lang="ru-RU" sz="1800" b="1" dirty="0" smtClean="0"/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b="1" dirty="0" smtClean="0"/>
              <a:t>Общекультурное</a:t>
            </a:r>
            <a:endParaRPr lang="ru-RU" sz="18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4392488" cy="46817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b="1" u="sng" dirty="0" smtClean="0"/>
          </a:p>
          <a:p>
            <a:pPr marL="0" indent="0">
              <a:buNone/>
            </a:pPr>
            <a:r>
              <a:rPr lang="ru-RU" sz="2000" b="1" dirty="0" smtClean="0"/>
              <a:t>Дополнительное образование </a:t>
            </a:r>
            <a:r>
              <a:rPr lang="ru-RU" sz="2800" b="1" dirty="0" smtClean="0">
                <a:solidFill>
                  <a:srgbClr val="C00000"/>
                </a:solidFill>
              </a:rPr>
              <a:t>НАПРАВЛЕННОСТИ</a:t>
            </a:r>
            <a:r>
              <a:rPr lang="ru-RU" sz="2000" b="1" dirty="0" smtClean="0">
                <a:solidFill>
                  <a:srgbClr val="C00000"/>
                </a:solidFill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b="1" dirty="0" smtClean="0"/>
              <a:t>Техническая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b="1" dirty="0" smtClean="0"/>
              <a:t>Естественнонаучная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b="1" dirty="0" smtClean="0"/>
              <a:t>Физкультурно-спортивная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b="1" dirty="0" smtClean="0"/>
              <a:t>Художественная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b="1" dirty="0" smtClean="0"/>
              <a:t>Туристско-краеведческая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b="1" dirty="0" smtClean="0"/>
              <a:t>Социально-гуманитарная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3492194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85822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Отличия внеурочной деятельности </a:t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дополнительного образования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752" y="1357298"/>
            <a:ext cx="4198810" cy="50006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600" dirty="0" smtClean="0"/>
          </a:p>
          <a:p>
            <a:pPr marL="0" indent="0" algn="ctr">
              <a:buNone/>
            </a:pPr>
            <a:r>
              <a:rPr lang="ru-RU" sz="2600" dirty="0" smtClean="0">
                <a:solidFill>
                  <a:srgbClr val="0070C0"/>
                </a:solidFill>
              </a:rPr>
              <a:t>ВНЕУРОЧНАЯ ДЕЯТЕЛЬНОСТЬ</a:t>
            </a:r>
          </a:p>
          <a:p>
            <a:pPr marL="0" indent="0">
              <a:buNone/>
            </a:pPr>
            <a:endParaRPr lang="ru-RU" sz="1600" dirty="0" smtClean="0"/>
          </a:p>
          <a:p>
            <a:pPr marL="0" indent="0" algn="just">
              <a:buNone/>
            </a:pP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обеспечение достижения ребенком планируемых результатов освоения основной образовательной программы за счет расширения информационной, предметной, культурной среды, в которой происходит образовательная деятельность, повышения гибкости ее организации. </a:t>
            </a:r>
          </a:p>
          <a:p>
            <a:pPr marL="0" indent="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4392488" cy="46817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400" u="sng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2600" dirty="0" smtClean="0">
                <a:solidFill>
                  <a:srgbClr val="C00000"/>
                </a:solidFill>
              </a:rPr>
              <a:t>ДОПОЛНИТЕЛЬНОЕ ОБРАЗОВАНИЕ</a:t>
            </a:r>
          </a:p>
          <a:p>
            <a:pPr marL="0" indent="0">
              <a:buNone/>
            </a:pPr>
            <a:endParaRPr lang="ru-RU" sz="1400" u="sng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всестороннее удовлетворение образовательных потребностей человека в интеллектуальном, духовно-нравственном, физическом и (или) профессиональном совершенствовании, не сопровождается повышением уровня образования.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492194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24136"/>
          </a:xfrm>
        </p:spPr>
        <p:txBody>
          <a:bodyPr>
            <a:normAutofit fontScale="90000"/>
          </a:bodyPr>
          <a:lstStyle/>
          <a:p>
            <a:r>
              <a:rPr lang="ru-RU" sz="2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Отличия внеурочной деятельности </a:t>
            </a:r>
            <a:br>
              <a:rPr lang="ru-RU" sz="2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дополнительного образования при реализации программ</a:t>
            </a:r>
            <a:endParaRPr lang="ru-RU" sz="2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752" y="1268760"/>
            <a:ext cx="4054224" cy="5089198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ru-RU" sz="1600" dirty="0" smtClean="0"/>
          </a:p>
          <a:p>
            <a:pPr marL="0" indent="0" algn="ctr">
              <a:buNone/>
            </a:pPr>
            <a:r>
              <a:rPr lang="ru-RU" sz="6800" dirty="0" smtClean="0">
                <a:solidFill>
                  <a:srgbClr val="0070C0"/>
                </a:solidFill>
              </a:rPr>
              <a:t>ВНЕУРОЧНАЯ </a:t>
            </a:r>
          </a:p>
          <a:p>
            <a:pPr marL="0" indent="0" algn="ctr">
              <a:buNone/>
            </a:pPr>
            <a:r>
              <a:rPr lang="ru-RU" sz="6800" dirty="0" smtClean="0">
                <a:solidFill>
                  <a:srgbClr val="0070C0"/>
                </a:solidFill>
              </a:rPr>
              <a:t>ДЕЯТЕЛЬНОСТЬ</a:t>
            </a:r>
          </a:p>
          <a:p>
            <a:pPr marL="0" indent="0">
              <a:buNone/>
            </a:pPr>
            <a:endParaRPr lang="ru-RU" sz="4900" dirty="0" smtClean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r>
              <a:rPr lang="ru-RU" sz="4900" dirty="0" smtClean="0"/>
              <a:t>Внеурочная деятельность осуществляется посредством реализации рабочих программ внеурочной деятельности. Рабочая программа внеурочной деятельности является обязательным элементом основной образовательной программы, наравне с иными программами, входящими в содержательный раздел основной образовательной программы. </a:t>
            </a:r>
          </a:p>
          <a:p>
            <a:pPr marL="0" indent="0" algn="just">
              <a:buNone/>
            </a:pPr>
            <a:r>
              <a:rPr lang="ru-RU" sz="4900" dirty="0" smtClean="0"/>
              <a:t>Рабочие программы внеурочной деятельности разрабатываются образовательный организацией самостоятельно на основе требований федеральных государственных образовательных стандартов общего образования (далее - ФГОС) с учетом соответствующих примерных основных образовательных программ.</a:t>
            </a:r>
            <a:endParaRPr lang="ru-RU" sz="49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6016" y="1285860"/>
            <a:ext cx="4248472" cy="5357850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ru-RU" sz="1400" u="sng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6800" dirty="0" smtClean="0">
                <a:solidFill>
                  <a:srgbClr val="C00000"/>
                </a:solidFill>
              </a:rPr>
              <a:t>ДОПОЛНИТЕЛЬНОЕ ОБРАЗОВАНИЕ</a:t>
            </a:r>
          </a:p>
          <a:p>
            <a:pPr marL="0" indent="0">
              <a:buNone/>
            </a:pPr>
            <a:endParaRPr lang="ru-RU" sz="4900" dirty="0" smtClean="0"/>
          </a:p>
          <a:p>
            <a:pPr marL="0" indent="0" algn="just">
              <a:buNone/>
            </a:pPr>
            <a:r>
              <a:rPr lang="ru-RU" sz="4900" dirty="0" smtClean="0"/>
              <a:t>Содержание реализуется через дополнительные общеобразовательные программы, которые разрабатываются организацией самостоятельно. Дополнительные общеобразовательные программы подразделяются на </a:t>
            </a:r>
            <a:r>
              <a:rPr lang="ru-RU" sz="4900" dirty="0" err="1" smtClean="0"/>
              <a:t>общеразвивающие</a:t>
            </a:r>
            <a:r>
              <a:rPr lang="ru-RU" sz="4900" dirty="0" smtClean="0"/>
              <a:t> и </a:t>
            </a:r>
            <a:r>
              <a:rPr lang="ru-RU" sz="4900" dirty="0" err="1" smtClean="0"/>
              <a:t>предпрофессиональные</a:t>
            </a:r>
            <a:r>
              <a:rPr lang="ru-RU" sz="4900" dirty="0" smtClean="0"/>
              <a:t> программы (п. 2 ст. 75 Закона об образовании). </a:t>
            </a:r>
          </a:p>
          <a:p>
            <a:pPr marL="0" indent="0" algn="just">
              <a:buNone/>
            </a:pPr>
            <a:r>
              <a:rPr lang="ru-RU" sz="4900" dirty="0" smtClean="0"/>
              <a:t>Содержание дополнительных </a:t>
            </a:r>
            <a:r>
              <a:rPr lang="ru-RU" sz="4900" dirty="0" err="1" smtClean="0"/>
              <a:t>общеразвивающих</a:t>
            </a:r>
            <a:r>
              <a:rPr lang="ru-RU" sz="4900" dirty="0" smtClean="0"/>
              <a:t> программ и сроки обучения по ним определяются образовательной программой, разработанной и утвержденной организацией, осуществляющей образовательную деятельность (п. 4 ст. 75 Закона об образовании)</a:t>
            </a:r>
          </a:p>
          <a:p>
            <a:pPr marL="0" indent="0">
              <a:buNone/>
            </a:pPr>
            <a:endParaRPr lang="ru-RU" sz="4400" dirty="0" smtClean="0"/>
          </a:p>
        </p:txBody>
      </p:sp>
    </p:spTree>
    <p:extLst>
      <p:ext uri="{BB962C8B-B14F-4D97-AF65-F5344CB8AC3E}">
        <p14:creationId xmlns:p14="http://schemas.microsoft.com/office/powerpoint/2010/main" val="3492194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1124744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Общие характеристики внеурочной деятельности </a:t>
            </a:r>
            <a:b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дополнительного образования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98296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i="1" u="sng" dirty="0" smtClean="0">
                <a:solidFill>
                  <a:srgbClr val="7030A0"/>
                </a:solidFill>
              </a:rPr>
              <a:t>время реализации </a:t>
            </a:r>
            <a:r>
              <a:rPr lang="ru-RU" dirty="0" smtClean="0"/>
              <a:t>— вне или после обязательных учебных занятий и основных учебных программ;</a:t>
            </a:r>
          </a:p>
          <a:p>
            <a:pPr lvl="0"/>
            <a:r>
              <a:rPr lang="ru-RU" i="1" u="sng" dirty="0" smtClean="0">
                <a:solidFill>
                  <a:srgbClr val="7030A0"/>
                </a:solidFill>
              </a:rPr>
              <a:t>формы организации</a:t>
            </a:r>
            <a:r>
              <a:rPr lang="ru-RU" u="sng" dirty="0" smtClean="0">
                <a:solidFill>
                  <a:srgbClr val="7030A0"/>
                </a:solidFill>
              </a:rPr>
              <a:t> </a:t>
            </a:r>
            <a:r>
              <a:rPr lang="ru-RU" dirty="0" smtClean="0"/>
              <a:t>(кружки, секции, клубы) и </a:t>
            </a:r>
            <a:r>
              <a:rPr lang="ru-RU" i="1" u="sng" dirty="0" smtClean="0">
                <a:solidFill>
                  <a:srgbClr val="7030A0"/>
                </a:solidFill>
              </a:rPr>
              <a:t>виды деятельности</a:t>
            </a:r>
            <a:r>
              <a:rPr lang="ru-RU" i="1" dirty="0" smtClean="0"/>
              <a:t> </a:t>
            </a:r>
            <a:r>
              <a:rPr lang="ru-RU" dirty="0" smtClean="0"/>
              <a:t>(художественная, спортивная, </a:t>
            </a:r>
            <a:r>
              <a:rPr lang="ru-RU" dirty="0" err="1" smtClean="0"/>
              <a:t>досуговая</a:t>
            </a:r>
            <a:r>
              <a:rPr lang="ru-RU" dirty="0" smtClean="0"/>
              <a:t> и др.);</a:t>
            </a:r>
          </a:p>
          <a:p>
            <a:pPr lvl="0"/>
            <a:r>
              <a:rPr lang="ru-RU" i="1" u="sng" dirty="0" smtClean="0">
                <a:solidFill>
                  <a:srgbClr val="7030A0"/>
                </a:solidFill>
              </a:rPr>
              <a:t>связь с учебным процессом и социально-культурной деятельностью </a:t>
            </a:r>
            <a:r>
              <a:rPr lang="ru-RU" dirty="0" smtClean="0"/>
              <a:t>школы, страны.</a:t>
            </a:r>
          </a:p>
          <a:p>
            <a:pPr lvl="0"/>
            <a:r>
              <a:rPr lang="ru-RU" i="1" u="sng" dirty="0" smtClean="0">
                <a:solidFill>
                  <a:srgbClr val="7030A0"/>
                </a:solidFill>
              </a:rPr>
              <a:t>формирование и наполняемость групп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smtClean="0"/>
              <a:t>– вопрос об этом образовательное учреждение решает самостоятельно. 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100" i="1" u="sng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условия для организации: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Научно-методическое обеспечение  (Метод. совет, ШМО,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Пед.Совет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т.д.)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Материально-техническое обеспечение (оснащённость учебных кабинетов, спортзала,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досугового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центра)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Информационное обеспечение (наличие современного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мультимедийного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оборудования и выхода в сеть Интернет)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Внешние связи и партнёрство (сотрудничество с УДО, Клубы, Дома Культуры , Музеи и др.)</a:t>
            </a:r>
          </a:p>
          <a:p>
            <a:pPr marL="342900" lvl="0" indent="-342900">
              <a:buFont typeface="+mj-lt"/>
              <a:buAutoNum type="arabicPeriod"/>
            </a:pPr>
            <a:endParaRPr lang="ru-RU" sz="17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1124744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Характеристики, различающие внеурочную деятельность и дополнительное образование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285860"/>
            <a:ext cx="8503920" cy="5311492"/>
          </a:xfrm>
        </p:spPr>
        <p:txBody>
          <a:bodyPr numCol="1">
            <a:normAutofit fontScale="70000" lnSpcReduction="20000"/>
          </a:bodyPr>
          <a:lstStyle/>
          <a:p>
            <a:pPr marL="514350" indent="-514350">
              <a:buNone/>
            </a:pPr>
            <a:r>
              <a:rPr lang="ru-RU" sz="3400" b="1" dirty="0" smtClean="0">
                <a:solidFill>
                  <a:srgbClr val="7030A0"/>
                </a:solidFill>
              </a:rPr>
              <a:t>1</a:t>
            </a:r>
            <a:r>
              <a:rPr lang="ru-RU" b="1" dirty="0" smtClean="0">
                <a:solidFill>
                  <a:srgbClr val="7030A0"/>
                </a:solidFill>
                <a:latin typeface="+mj-lt"/>
              </a:rPr>
              <a:t>. </a:t>
            </a:r>
            <a:r>
              <a:rPr lang="ru-RU" sz="2800" b="1" dirty="0" smtClean="0">
                <a:solidFill>
                  <a:srgbClr val="7030A0"/>
                </a:solidFill>
                <a:latin typeface="+mj-lt"/>
              </a:rPr>
              <a:t>Основная организационная «единица»:</a:t>
            </a:r>
          </a:p>
          <a:p>
            <a:pPr marL="514350" indent="-514350">
              <a:buNone/>
            </a:pPr>
            <a:r>
              <a:rPr lang="en-US" sz="2400" i="1" dirty="0" smtClean="0">
                <a:latin typeface="+mj-lt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+mj-lt"/>
                <a:cs typeface="Times New Roman" pitchFamily="18" charset="0"/>
              </a:rPr>
              <a:t>«модуль» внеурочной деятельности  </a:t>
            </a:r>
          </a:p>
          <a:p>
            <a:pPr marL="514350" indent="-514350" algn="just">
              <a:buNone/>
            </a:pPr>
            <a:r>
              <a:rPr lang="ru-RU" sz="2000" dirty="0" smtClean="0">
                <a:latin typeface="+mj-lt"/>
              </a:rPr>
              <a:t>            </a:t>
            </a:r>
            <a:r>
              <a:rPr lang="ru-RU" sz="2000" b="1" dirty="0" smtClean="0">
                <a:latin typeface="+mj-lt"/>
              </a:rPr>
              <a:t>класс или группа одноклассников </a:t>
            </a:r>
            <a:r>
              <a:rPr lang="ru-RU" sz="2000" dirty="0" smtClean="0">
                <a:latin typeface="+mj-lt"/>
                <a:cs typeface="Times New Roman" pitchFamily="18" charset="0"/>
              </a:rPr>
              <a:t>не более 15 человек </a:t>
            </a:r>
            <a:r>
              <a:rPr lang="ru-RU" sz="2000" dirty="0" smtClean="0">
                <a:latin typeface="+mj-lt"/>
              </a:rPr>
              <a:t>(хотя внеурочная деятельность может быть также организована и на уровне параллели классов и на общешкольном уровне);</a:t>
            </a:r>
          </a:p>
          <a:p>
            <a:pPr marL="514350" indent="-514350">
              <a:buNone/>
            </a:pPr>
            <a:r>
              <a:rPr lang="en-US" sz="2000" i="1" dirty="0" smtClean="0">
                <a:latin typeface="+mj-lt"/>
              </a:rPr>
              <a:t>	</a:t>
            </a:r>
            <a:r>
              <a:rPr lang="ru-RU" sz="2400" i="1" dirty="0" smtClean="0">
                <a:latin typeface="+mj-lt"/>
              </a:rPr>
              <a:t>«единица» дополнительного образования детей </a:t>
            </a:r>
          </a:p>
          <a:p>
            <a:pPr marL="514350" indent="-514350">
              <a:buNone/>
            </a:pPr>
            <a:r>
              <a:rPr lang="ru-RU" sz="2000" b="1" dirty="0" smtClean="0">
                <a:latin typeface="+mj-lt"/>
              </a:rPr>
              <a:t>          творческий коллектив</a:t>
            </a:r>
            <a:r>
              <a:rPr lang="ru-RU" sz="2000" dirty="0" smtClean="0">
                <a:latin typeface="+mj-lt"/>
              </a:rPr>
              <a:t>, состоящий из детей и подростков разных классов и возрастов .</a:t>
            </a:r>
          </a:p>
          <a:p>
            <a:pPr marL="514350" indent="-514350">
              <a:buNone/>
            </a:pPr>
            <a:endParaRPr lang="ru-RU" sz="1400" dirty="0" smtClean="0">
              <a:latin typeface="+mj-lt"/>
            </a:endParaRPr>
          </a:p>
          <a:p>
            <a:pPr marL="514350" indent="-514350">
              <a:buNone/>
            </a:pPr>
            <a:r>
              <a:rPr lang="ru-RU" sz="30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2.</a:t>
            </a:r>
            <a:r>
              <a:rPr lang="ru-RU" sz="3000" b="1" dirty="0" smtClean="0">
                <a:solidFill>
                  <a:srgbClr val="7030A0"/>
                </a:solidFill>
                <a:latin typeface="+mj-lt"/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  <a:latin typeface="+mj-lt"/>
              </a:rPr>
              <a:t>Кадровое обеспечение: </a:t>
            </a:r>
          </a:p>
          <a:p>
            <a:pPr marL="514350" indent="-514350" algn="just">
              <a:buNone/>
            </a:pPr>
            <a:r>
              <a:rPr lang="en-US" sz="2100" i="1" dirty="0" smtClean="0">
                <a:latin typeface="+mj-lt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+mj-lt"/>
                <a:cs typeface="Times New Roman" pitchFamily="18" charset="0"/>
              </a:rPr>
              <a:t>внеурочную </a:t>
            </a:r>
            <a:r>
              <a:rPr lang="ru-RU" sz="2400" dirty="0" smtClean="0">
                <a:latin typeface="+mj-lt"/>
                <a:cs typeface="Times New Roman" pitchFamily="18" charset="0"/>
              </a:rPr>
              <a:t>деятельность </a:t>
            </a:r>
            <a:r>
              <a:rPr lang="ru-RU" sz="2100" dirty="0" smtClean="0">
                <a:latin typeface="+mj-lt"/>
                <a:cs typeface="Times New Roman" pitchFamily="18" charset="0"/>
              </a:rPr>
              <a:t>о</a:t>
            </a:r>
            <a:r>
              <a:rPr lang="ru-RU" sz="2000" dirty="0" smtClean="0">
                <a:latin typeface="+mj-lt"/>
              </a:rPr>
              <a:t>существляют педагогические работники общеобразовательных организаций,  соответствующие общим требованиям,  предъявляемым к педагогическим работникам;</a:t>
            </a:r>
            <a:endParaRPr lang="en-US" sz="2100" b="1" dirty="0">
              <a:latin typeface="+mj-lt"/>
              <a:cs typeface="Times New Roman" pitchFamily="18" charset="0"/>
            </a:endParaRPr>
          </a:p>
          <a:p>
            <a:pPr marL="514350" indent="-514350" algn="just">
              <a:buNone/>
            </a:pPr>
            <a:r>
              <a:rPr lang="en-US" sz="2100" b="1" i="1" dirty="0" smtClean="0">
                <a:latin typeface="+mj-lt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+mj-lt"/>
                <a:cs typeface="Times New Roman" pitchFamily="18" charset="0"/>
              </a:rPr>
              <a:t>дополнительное образование: </a:t>
            </a:r>
            <a:r>
              <a:rPr lang="ru-RU" sz="2000" dirty="0" smtClean="0">
                <a:latin typeface="+mj-lt"/>
              </a:rPr>
              <a:t>требование к кадровому обеспечению разработки и реализации дополнительной общеобразовательной программы определяется образовательной организацией.</a:t>
            </a:r>
            <a:r>
              <a:rPr lang="ru-RU" sz="2100" dirty="0" smtClean="0">
                <a:latin typeface="+mj-lt"/>
                <a:cs typeface="Times New Roman" pitchFamily="18" charset="0"/>
              </a:rPr>
              <a:t> </a:t>
            </a:r>
            <a:r>
              <a:rPr lang="ru-RU" sz="1800" dirty="0" smtClean="0">
                <a:latin typeface="+mj-lt"/>
              </a:rPr>
              <a:t>Реализация дополнительной общеобразовательной программы осуществляется специалистами , квалификация которых соответствует требования к должности «педагог дополнительного образования».</a:t>
            </a:r>
            <a:endParaRPr lang="ru-RU" sz="2100" dirty="0" smtClean="0">
              <a:latin typeface="+mj-lt"/>
              <a:cs typeface="Times New Roman" pitchFamily="18" charset="0"/>
            </a:endParaRPr>
          </a:p>
          <a:p>
            <a:pPr>
              <a:buNone/>
            </a:pPr>
            <a:endParaRPr lang="ru-RU" sz="1300" dirty="0" smtClean="0">
              <a:latin typeface="+mj-lt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3.</a:t>
            </a:r>
            <a:r>
              <a:rPr lang="ru-RU" sz="2800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Научно-методической основой деятельности является:</a:t>
            </a:r>
          </a:p>
          <a:p>
            <a:pPr marL="514350" indent="-514350">
              <a:buNone/>
            </a:pPr>
            <a:r>
              <a:rPr lang="en-US" sz="2100" i="1" dirty="0" smtClean="0">
                <a:latin typeface="+mj-lt"/>
                <a:cs typeface="Times New Roman" pitchFamily="18" charset="0"/>
              </a:rPr>
              <a:t>	</a:t>
            </a:r>
            <a:r>
              <a:rPr lang="ru-RU" sz="2100" i="1" dirty="0" smtClean="0">
                <a:latin typeface="+mj-lt"/>
                <a:cs typeface="Times New Roman" pitchFamily="18" charset="0"/>
              </a:rPr>
              <a:t>во внеурочной деятельности </a:t>
            </a:r>
            <a:r>
              <a:rPr lang="en-US" sz="2100" i="1" dirty="0" smtClean="0">
                <a:latin typeface="+mj-lt"/>
                <a:cs typeface="Times New Roman" pitchFamily="18" charset="0"/>
              </a:rPr>
              <a:t>- </a:t>
            </a:r>
            <a:r>
              <a:rPr lang="ru-RU" sz="2100" b="1" dirty="0" smtClean="0">
                <a:latin typeface="+mj-lt"/>
                <a:cs typeface="Times New Roman" pitchFamily="18" charset="0"/>
              </a:rPr>
              <a:t>план работы  </a:t>
            </a:r>
            <a:r>
              <a:rPr lang="ru-RU" sz="2100" dirty="0" smtClean="0">
                <a:latin typeface="+mj-lt"/>
                <a:cs typeface="Times New Roman" pitchFamily="18" charset="0"/>
              </a:rPr>
              <a:t>классного руководителя, воспитателя;</a:t>
            </a:r>
          </a:p>
          <a:p>
            <a:pPr marL="514350" indent="-514350">
              <a:buNone/>
            </a:pPr>
            <a:r>
              <a:rPr lang="en-US" sz="2100" i="1" dirty="0" smtClean="0">
                <a:latin typeface="+mj-lt"/>
              </a:rPr>
              <a:t>	</a:t>
            </a:r>
            <a:r>
              <a:rPr lang="ru-RU" sz="2100" i="1" dirty="0" smtClean="0">
                <a:latin typeface="+mj-lt"/>
              </a:rPr>
              <a:t>у педагогов дополнительного образования </a:t>
            </a:r>
            <a:r>
              <a:rPr lang="en-US" sz="2100" dirty="0" smtClean="0">
                <a:latin typeface="+mj-lt"/>
              </a:rPr>
              <a:t>-</a:t>
            </a:r>
            <a:r>
              <a:rPr lang="ru-RU" sz="2100" dirty="0" smtClean="0">
                <a:latin typeface="+mj-lt"/>
              </a:rPr>
              <a:t> </a:t>
            </a:r>
            <a:r>
              <a:rPr lang="ru-RU" sz="2300" b="1" dirty="0" smtClean="0">
                <a:latin typeface="+mj-lt"/>
              </a:rPr>
              <a:t>образовательная программа </a:t>
            </a:r>
          </a:p>
          <a:p>
            <a:pPr marL="514350" indent="-514350">
              <a:buNone/>
            </a:pPr>
            <a:r>
              <a:rPr lang="ru-RU" sz="2300" b="1" dirty="0" smtClean="0">
                <a:latin typeface="+mj-lt"/>
              </a:rPr>
              <a:t>         </a:t>
            </a:r>
            <a:r>
              <a:rPr lang="ru-RU" sz="2100" dirty="0" smtClean="0">
                <a:latin typeface="+mj-lt"/>
              </a:rPr>
              <a:t>с полным комплектом структурных частей и продуманных специальных процедур их оценки и утверждения.</a:t>
            </a:r>
            <a:endParaRPr lang="ru-RU" sz="2900" dirty="0" smtClean="0">
              <a:latin typeface="+mj-lt"/>
              <a:cs typeface="Times New Roman" pitchFamily="18" charset="0"/>
            </a:endParaRPr>
          </a:p>
          <a:p>
            <a:pPr marL="514350" indent="-514350"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ru-RU" sz="2800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1484784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r>
              <a:rPr lang="ru-RU" sz="2800" u="sng" dirty="0" smtClean="0">
                <a:solidFill>
                  <a:srgbClr val="FF0000"/>
                </a:solidFill>
              </a:rPr>
              <a:t>Характеристики, различающие внеурочную деятельность и дополнительное образование: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37529" y="1500174"/>
            <a:ext cx="8627966" cy="5357826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None/>
            </a:pPr>
            <a:r>
              <a:rPr lang="ru-RU" sz="24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4.</a:t>
            </a:r>
            <a:r>
              <a:rPr lang="ru-RU" sz="2400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Часы, отводимые на занятия: </a:t>
            </a:r>
          </a:p>
          <a:p>
            <a:pPr marL="514350" indent="-514350">
              <a:buNone/>
            </a:pPr>
            <a:r>
              <a:rPr lang="ru-RU" sz="1600" i="1" u="sng" dirty="0" smtClean="0">
                <a:latin typeface="+mj-lt"/>
                <a:cs typeface="Times New Roman" pitchFamily="18" charset="0"/>
              </a:rPr>
              <a:t>во внеурочной деятельности</a:t>
            </a:r>
            <a:r>
              <a:rPr lang="ru-RU" sz="1600" dirty="0" smtClean="0">
                <a:latin typeface="+mj-lt"/>
                <a:cs typeface="Times New Roman" pitchFamily="18" charset="0"/>
              </a:rPr>
              <a:t> – количество курсов и часов существует  </a:t>
            </a:r>
            <a:r>
              <a:rPr lang="ru-RU" sz="1600" b="1" dirty="0" smtClean="0">
                <a:latin typeface="+mj-lt"/>
                <a:cs typeface="Times New Roman" pitchFamily="18" charset="0"/>
              </a:rPr>
              <a:t>обязательно</a:t>
            </a:r>
            <a:r>
              <a:rPr lang="ru-RU" sz="1600" dirty="0" smtClean="0">
                <a:latin typeface="+mj-lt"/>
                <a:cs typeface="Times New Roman" pitchFamily="18" charset="0"/>
              </a:rPr>
              <a:t> для всего класса , но выбирает  их посещение сам обучающийся и его родители (законные представители), которые несут ответственность за посещение внеурочной деятельности, так же как и урочной. </a:t>
            </a:r>
            <a:r>
              <a:rPr lang="ru-RU" sz="1600" dirty="0" smtClean="0">
                <a:latin typeface="+mj-lt"/>
              </a:rPr>
              <a:t>ФГОС определено максимально допустимое количество часов внеурочной деятельности в зависимости от уровня общего образования : до 1350 часов за четыре года обучения на уровне начального общего образования ; до 1 750 часов за пять лет обучения на уровне основного общего образования ; до 700 часов за два года обучения на уровне среднего общего образования . Объем часов внеурочной деятельности определяется образовательной программой, которая утверждается образовательной организацией с учетом запросов семей, интересов обучающихся и возможностей общеобразовательной организации . </a:t>
            </a:r>
            <a:endParaRPr lang="ru-RU" sz="1600" dirty="0" smtClean="0">
              <a:latin typeface="+mj-lt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ru-RU" sz="1600" i="1" u="sng" dirty="0" smtClean="0">
                <a:latin typeface="+mj-lt"/>
                <a:cs typeface="Times New Roman" pitchFamily="18" charset="0"/>
              </a:rPr>
              <a:t>в дополнительном образовании</a:t>
            </a:r>
            <a:r>
              <a:rPr lang="ru-RU" sz="1600" dirty="0" smtClean="0">
                <a:latin typeface="+mj-lt"/>
                <a:cs typeface="Times New Roman" pitchFamily="18" charset="0"/>
              </a:rPr>
              <a:t> – часы занятий устанавливаются и утверждаются образовательным учреждением </a:t>
            </a:r>
            <a:r>
              <a:rPr lang="ru-RU" sz="1600" b="1" dirty="0" smtClean="0">
                <a:latin typeface="+mj-lt"/>
                <a:cs typeface="Times New Roman" pitchFamily="18" charset="0"/>
              </a:rPr>
              <a:t>для всех детей</a:t>
            </a:r>
            <a:r>
              <a:rPr lang="ru-RU" sz="1600" dirty="0" smtClean="0">
                <a:latin typeface="+mj-lt"/>
                <a:cs typeface="Times New Roman" pitchFamily="18" charset="0"/>
              </a:rPr>
              <a:t>, посещающих это творческое объединение, </a:t>
            </a:r>
            <a:r>
              <a:rPr lang="ru-RU" sz="1600" b="1" dirty="0" smtClean="0">
                <a:latin typeface="+mj-lt"/>
                <a:cs typeface="Times New Roman" pitchFamily="18" charset="0"/>
              </a:rPr>
              <a:t>одинаково</a:t>
            </a:r>
            <a:r>
              <a:rPr lang="ru-RU" sz="1600" dirty="0" smtClean="0">
                <a:latin typeface="+mj-lt"/>
                <a:cs typeface="Times New Roman" pitchFamily="18" charset="0"/>
              </a:rPr>
              <a:t>, но выбор посещаемости часов индивидуальных или групповых занятий зависит от  заинтересованности всех сторон образовательного процесса: ученик-родитель-педагог. </a:t>
            </a:r>
            <a:r>
              <a:rPr lang="ru-RU" sz="1600" dirty="0" smtClean="0">
                <a:latin typeface="+mj-lt"/>
              </a:rPr>
              <a:t>Продолжительность дополнительной общеобразовательной программы определяется образовательной организацией. </a:t>
            </a:r>
            <a:endParaRPr lang="ru-RU" sz="1600" dirty="0" smtClean="0">
              <a:latin typeface="+mj-lt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5. Формы организации:</a:t>
            </a:r>
          </a:p>
          <a:p>
            <a:pPr marL="514350" indent="-514350">
              <a:buNone/>
            </a:pPr>
            <a:r>
              <a:rPr lang="ru-RU" sz="1600" i="1" u="sng" dirty="0" smtClean="0">
                <a:latin typeface="+mj-lt"/>
                <a:cs typeface="Times New Roman" pitchFamily="18" charset="0"/>
              </a:rPr>
              <a:t>Во внеурочной деятельности </a:t>
            </a:r>
            <a:r>
              <a:rPr lang="ru-RU" sz="1600" dirty="0" smtClean="0">
                <a:latin typeface="+mj-lt"/>
                <a:cs typeface="Times New Roman" pitchFamily="18" charset="0"/>
              </a:rPr>
              <a:t>– это экскурсии, кружки, секции, круглые столы, конференции, диспуты, школьные научные общества, олимпиады, соревнования, поисковые и научные исследования, общественно-полезные практики и другие формы, но </a:t>
            </a:r>
            <a:r>
              <a:rPr lang="ru-RU" sz="1600" b="1" dirty="0" smtClean="0">
                <a:latin typeface="+mj-lt"/>
                <a:cs typeface="Times New Roman" pitchFamily="18" charset="0"/>
              </a:rPr>
              <a:t>аудиторных занятий должно быть не более 50%</a:t>
            </a:r>
            <a:r>
              <a:rPr lang="ru-RU" sz="1600" dirty="0" smtClean="0">
                <a:latin typeface="+mj-lt"/>
                <a:cs typeface="Times New Roman" pitchFamily="18" charset="0"/>
              </a:rPr>
              <a:t>, все формы организации внеурочной деятельности </a:t>
            </a:r>
            <a:r>
              <a:rPr lang="ru-RU" sz="1600" b="1" dirty="0" smtClean="0">
                <a:latin typeface="+mj-lt"/>
                <a:cs typeface="Times New Roman" pitchFamily="18" charset="0"/>
              </a:rPr>
              <a:t>определяет образовательное учреждение</a:t>
            </a:r>
            <a:r>
              <a:rPr lang="ru-RU" sz="1600" dirty="0" smtClean="0">
                <a:latin typeface="+mj-lt"/>
                <a:cs typeface="Times New Roman" pitchFamily="18" charset="0"/>
              </a:rPr>
              <a:t> в рамках основной образовательной программы общего образования.</a:t>
            </a:r>
          </a:p>
          <a:p>
            <a:pPr marL="514350" indent="-514350">
              <a:buNone/>
            </a:pPr>
            <a:r>
              <a:rPr lang="ru-RU" sz="1600" i="1" u="sng" dirty="0" smtClean="0">
                <a:latin typeface="+mj-lt"/>
                <a:cs typeface="Times New Roman" pitchFamily="18" charset="0"/>
              </a:rPr>
              <a:t>Дополнительное образование </a:t>
            </a:r>
            <a:r>
              <a:rPr lang="ru-RU" sz="1600" dirty="0" smtClean="0">
                <a:latin typeface="+mj-lt"/>
                <a:cs typeface="Times New Roman" pitchFamily="18" charset="0"/>
              </a:rPr>
              <a:t>: ф</a:t>
            </a:r>
            <a:r>
              <a:rPr lang="ru-RU" sz="1600" dirty="0" smtClean="0">
                <a:latin typeface="+mj-lt"/>
              </a:rPr>
              <a:t>ормы обучения по дополнительным общеобразовательным программам определяются организацией, осуществляющей образовательную деятельность, самостоятельно, если иное не установлено законодательством Российской Федерации</a:t>
            </a:r>
            <a:r>
              <a:rPr lang="ru-RU" sz="1400" dirty="0" smtClean="0">
                <a:latin typeface="+mj-lt"/>
              </a:rPr>
              <a:t>. </a:t>
            </a:r>
            <a:endParaRPr lang="ru-RU" sz="1600" dirty="0" smtClean="0">
              <a:latin typeface="+mj-lt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9024" y="0"/>
            <a:ext cx="8784976" cy="1340768"/>
          </a:xfrm>
          <a:prstGeom prst="rect">
            <a:avLst/>
          </a:prstGeom>
          <a:solidFill>
            <a:schemeClr val="bg1"/>
          </a:solidFill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Характеристики, различающие внеурочную деятельность и дополнительное образование</a:t>
            </a:r>
            <a:endParaRPr kumimoji="0" lang="ru-RU" sz="2800" b="0" i="0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271574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Отличия внеурочной деятельности </a:t>
            </a:r>
            <a:br>
              <a:rPr lang="ru-RU" sz="2800" dirty="0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и дополнительного образования-финансовое обеспечение</a:t>
            </a:r>
            <a:endParaRPr lang="ru-RU" sz="28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752" y="1357298"/>
            <a:ext cx="4198810" cy="521497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sz="1600" dirty="0" smtClean="0"/>
          </a:p>
          <a:p>
            <a:pPr marL="0" indent="0" algn="ctr">
              <a:buNone/>
            </a:pPr>
            <a:r>
              <a:rPr lang="ru-RU" sz="2600" dirty="0" smtClean="0">
                <a:solidFill>
                  <a:srgbClr val="0070C0"/>
                </a:solidFill>
              </a:rPr>
              <a:t>ВНЕУРОЧНАЯ ДЕЯТЕЛЬНОСТЬ</a:t>
            </a:r>
          </a:p>
          <a:p>
            <a:pPr marL="0" indent="0">
              <a:buNone/>
            </a:pPr>
            <a:endParaRPr lang="ru-RU" sz="900" u="sng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ru-RU" sz="2100" dirty="0" smtClean="0"/>
              <a:t>Финансовое обеспечение реализации рабочих программ внеурочной деятельности осуществляется в рамках финансирования основных общеобразовательных программ за счет средств на финансовое обеспечение выполнения государственного (муниципального) задания на оказание государственных (муниципальных) услуг (выполнение работ) в рамках нормативов расходов на реализацию основных общеобразовательных программ, определяемых субъектом Российской Федерации.</a:t>
            </a:r>
          </a:p>
          <a:p>
            <a:pPr marL="0" indent="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4392488" cy="512923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sz="1400" u="sng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2600" dirty="0" smtClean="0">
                <a:solidFill>
                  <a:srgbClr val="C00000"/>
                </a:solidFill>
              </a:rPr>
              <a:t>ДОПОЛНИТЕЛЬНОЕ ОБРАЗОВАНИЕ</a:t>
            </a:r>
          </a:p>
          <a:p>
            <a:pPr marL="0" indent="0">
              <a:buNone/>
            </a:pPr>
            <a:endParaRPr lang="ru-RU" sz="900" u="sng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ru-RU" sz="2100" dirty="0" smtClean="0"/>
              <a:t>Финансовое обеспечение реализации дополнительных общеобразовательных программ осуществляется за счет средств субсидии на финансовое обеспечение выполнения государственного (муниципального) задания на оказание государственных (муниципальных) услуг (выполнение работ) в рамках нормативов расходов на реализацию программ дополнительных общеобразовательных программ . Дополнительные общеобразовательные программы могут реализовываться за счет средств физических и (или) юридических лиц.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492194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1412776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Характеристики, различающие внеурочную деятельность и дополнительное образование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0070C0"/>
                </a:solidFill>
              </a:rPr>
              <a:t>Модели внеурочной деятельности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Опираясь на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базовую модель,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могут быть предложены несколько основных типов организационных моделей внеурочной деятельности: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модель дополнительного образования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(на основе институциональной и (или) муниципальной системы дополнительного образования детей);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модель «школы полного дня»;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оптимизационная модель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(на основе оптимизации всех внутренних ресурсов образовательного учреждения, например, внеурочная деятельность 50% + дополнительное образование 50%);</a:t>
            </a:r>
          </a:p>
          <a:p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инновационно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-образовательная модель.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  <a:solidFill>
            <a:schemeClr val="bg1"/>
          </a:solidFill>
        </p:spPr>
        <p:txBody>
          <a:bodyPr anchor="ctr">
            <a:no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Интеграция возможностей общего и дополнительного образования при организации внеурочной деятельности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основана на </a:t>
            </a:r>
            <a:r>
              <a:rPr lang="ru-RU" i="1" dirty="0" smtClean="0">
                <a:solidFill>
                  <a:srgbClr val="C00000"/>
                </a:solidFill>
              </a:rPr>
              <a:t>воспитательных результатах </a:t>
            </a:r>
            <a:r>
              <a:rPr lang="ru-RU" dirty="0" smtClean="0"/>
              <a:t>внеурочной деятельности школьников, которые распределяются по трём уровням:</a:t>
            </a:r>
          </a:p>
          <a:p>
            <a:pPr algn="ctr">
              <a:buNone/>
            </a:pPr>
            <a:r>
              <a:rPr lang="ru-RU" sz="2400" i="1" dirty="0" smtClean="0"/>
              <a:t>Школьник:</a:t>
            </a:r>
          </a:p>
          <a:p>
            <a:pPr>
              <a:buNone/>
            </a:pPr>
            <a:r>
              <a:rPr lang="en-US" sz="3600" i="1" dirty="0" smtClean="0"/>
              <a:t>III </a:t>
            </a:r>
            <a:r>
              <a:rPr lang="ru-RU" sz="3600" i="1" dirty="0" smtClean="0"/>
              <a:t>уровень: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sz="3600" i="1" dirty="0" smtClean="0"/>
              <a:t>II </a:t>
            </a:r>
            <a:r>
              <a:rPr lang="ru-RU" sz="3600" i="1" dirty="0" smtClean="0"/>
              <a:t>уровень:</a:t>
            </a:r>
            <a:endParaRPr lang="en-US" sz="3600" i="1" dirty="0" smtClean="0"/>
          </a:p>
          <a:p>
            <a:pPr>
              <a:buNone/>
            </a:pPr>
            <a:endParaRPr lang="ru-RU" sz="2000" i="1" dirty="0" smtClean="0"/>
          </a:p>
          <a:p>
            <a:pPr>
              <a:buNone/>
            </a:pPr>
            <a:r>
              <a:rPr lang="en-US" sz="3200" i="1" dirty="0" smtClean="0"/>
              <a:t>I </a:t>
            </a:r>
            <a:r>
              <a:rPr lang="ru-RU" sz="3200" i="1" dirty="0" smtClean="0"/>
              <a:t> уровень:                                               </a:t>
            </a:r>
          </a:p>
          <a:p>
            <a:pPr>
              <a:buNone/>
            </a:pPr>
            <a:endParaRPr lang="ru-RU" sz="3200" i="1" dirty="0" smtClean="0"/>
          </a:p>
          <a:p>
            <a:pPr algn="ctr">
              <a:buNone/>
            </a:pPr>
            <a:endParaRPr lang="ru-RU" dirty="0"/>
          </a:p>
        </p:txBody>
      </p:sp>
      <p:sp>
        <p:nvSpPr>
          <p:cNvPr id="4" name="Трапеция 3"/>
          <p:cNvSpPr/>
          <p:nvPr/>
        </p:nvSpPr>
        <p:spPr>
          <a:xfrm>
            <a:off x="3059832" y="3212976"/>
            <a:ext cx="3240360" cy="1008112"/>
          </a:xfrm>
          <a:prstGeom prst="trapezoid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Самостоятельно действует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общественной жизни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рапеция 4"/>
          <p:cNvSpPr/>
          <p:nvPr/>
        </p:nvSpPr>
        <p:spPr>
          <a:xfrm>
            <a:off x="2843808" y="4365104"/>
            <a:ext cx="3672408" cy="792088"/>
          </a:xfrm>
          <a:prstGeom prst="trapezoid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Ценит </a:t>
            </a:r>
          </a:p>
          <a:p>
            <a:pPr algn="ctr"/>
            <a:r>
              <a:rPr lang="ru-RU" sz="2000" dirty="0" smtClean="0"/>
              <a:t>общественную жизнь</a:t>
            </a:r>
            <a:endParaRPr lang="ru-RU" sz="2000" dirty="0"/>
          </a:p>
        </p:txBody>
      </p:sp>
      <p:sp>
        <p:nvSpPr>
          <p:cNvPr id="7" name="Трапеция 6"/>
          <p:cNvSpPr/>
          <p:nvPr/>
        </p:nvSpPr>
        <p:spPr>
          <a:xfrm>
            <a:off x="2555776" y="5373216"/>
            <a:ext cx="4248472" cy="864096"/>
          </a:xfrm>
          <a:prstGeom prst="trapezoid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Знает и понимает </a:t>
            </a:r>
          </a:p>
          <a:p>
            <a:pPr algn="ctr"/>
            <a:r>
              <a:rPr lang="ru-RU" sz="2000" dirty="0" smtClean="0"/>
              <a:t>общественную жизнь</a:t>
            </a:r>
            <a:endParaRPr lang="ru-RU" sz="2000" dirty="0"/>
          </a:p>
        </p:txBody>
      </p:sp>
      <p:sp>
        <p:nvSpPr>
          <p:cNvPr id="9" name="Выноска 1 (с границей) 8"/>
          <p:cNvSpPr/>
          <p:nvPr/>
        </p:nvSpPr>
        <p:spPr>
          <a:xfrm>
            <a:off x="7020272" y="5373216"/>
            <a:ext cx="1800200" cy="792088"/>
          </a:xfrm>
          <a:prstGeom prst="accentCallout1">
            <a:avLst>
              <a:gd name="adj1" fmla="val 18750"/>
              <a:gd name="adj2" fmla="val -8333"/>
              <a:gd name="adj3" fmla="val 44284"/>
              <a:gd name="adj4" fmla="val -19862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Достигается  во взаимодействии с педагогом.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Выноска 1 (с границей) 9"/>
          <p:cNvSpPr/>
          <p:nvPr/>
        </p:nvSpPr>
        <p:spPr>
          <a:xfrm>
            <a:off x="6876256" y="4365104"/>
            <a:ext cx="2088232" cy="792088"/>
          </a:xfrm>
          <a:prstGeom prst="accentCallout1">
            <a:avLst>
              <a:gd name="adj1" fmla="val 18750"/>
              <a:gd name="adj2" fmla="val -8333"/>
              <a:gd name="adj3" fmla="val 49532"/>
              <a:gd name="adj4" fmla="val -20420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Достигается в дружественной детской среде (коллективе)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Выноска 1 (с границей) 10"/>
          <p:cNvSpPr/>
          <p:nvPr/>
        </p:nvSpPr>
        <p:spPr>
          <a:xfrm>
            <a:off x="6804248" y="3212976"/>
            <a:ext cx="1944216" cy="936104"/>
          </a:xfrm>
          <a:prstGeom prst="accentCallout1">
            <a:avLst>
              <a:gd name="adj1" fmla="val 18750"/>
              <a:gd name="adj2" fmla="val -8333"/>
              <a:gd name="adj3" fmla="val 57739"/>
              <a:gd name="adj4" fmla="val -31920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Достигается во взаимодействии с социальными субъектами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E4876A472379146A19D4BBABF25BC1C" ma:contentTypeVersion="0" ma:contentTypeDescription="Создание документа." ma:contentTypeScope="" ma:versionID="0d0629d04e3e71fa6952c1bc8e3a0b20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F2C8063-1787-4CFE-B8C8-B8BB5D7868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4B07315E-9754-481C-894A-F728921B78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F61470-9DD8-46F1-AEB7-67E331A5FB66}">
  <ds:schemaRefs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748</TotalTime>
  <Words>971</Words>
  <Application>Microsoft Office PowerPoint</Application>
  <PresentationFormat>Экран (4:3)</PresentationFormat>
  <Paragraphs>125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Официальная</vt:lpstr>
      <vt:lpstr>Отличия внеурочной деятельности  и дополнительного образования</vt:lpstr>
      <vt:lpstr>Основные направления</vt:lpstr>
      <vt:lpstr>Отличия внеурочной деятельности  и дополнительного образования</vt:lpstr>
      <vt:lpstr>Отличия внеурочной деятельности  и дополнительного образования при реализации программ</vt:lpstr>
      <vt:lpstr>Общие характеристики внеурочной деятельности  и дополнительного образования</vt:lpstr>
      <vt:lpstr>Характеристики, различающие внеурочную деятельность и дополнительное образование</vt:lpstr>
      <vt:lpstr>Характеристики, различающие внеурочную деятельность и дополнительное образование:</vt:lpstr>
      <vt:lpstr>Отличия внеурочной деятельности  и дополнительного образования-финансовое обеспечение</vt:lpstr>
      <vt:lpstr>Характеристики, различающие внеурочную деятельность и дополнительное образование</vt:lpstr>
      <vt:lpstr>Интеграция возможностей общего и дополнительного образования при организации внеурочной деятельности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Отличие внеурочной деятельности от дополнительного образования.</dc:title>
  <dc:creator>Натали</dc:creator>
  <cp:lastModifiedBy>com205</cp:lastModifiedBy>
  <cp:revision>87</cp:revision>
  <cp:lastPrinted>2016-08-17T04:04:09Z</cp:lastPrinted>
  <dcterms:created xsi:type="dcterms:W3CDTF">2013-01-08T10:34:59Z</dcterms:created>
  <dcterms:modified xsi:type="dcterms:W3CDTF">2021-05-20T06:08:06Z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0x0101005E4876A472379146A19D4BBABF25BC1C</vt:lpwstr>
  </property>
</Properties>
</file>